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Rounded M+ Bold" panose="020B0600070205080204" charset="-128"/>
      <p:regular r:id="rId20"/>
    </p:embeddedFont>
    <p:embeddedFont>
      <p:font typeface="Source Han Sans JP Heavy" panose="020B0600070205080204" charset="-128"/>
      <p:regular r:id="rId21"/>
    </p:embeddedFont>
    <p:embeddedFont>
      <p:font typeface="源柔ゴシック Bold" panose="020B0600070205080204" charset="-128"/>
      <p:regular r:id="rId22"/>
    </p:embeddedFont>
    <p:embeddedFont>
      <p:font typeface="源石ゴシック Bold" panose="020B0600070205080204" charset="-12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3" d="100"/>
          <a:sy n="33" d="100"/>
        </p:scale>
        <p:origin x="19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26130" flipH="1">
            <a:off x="-9768671" y="-7038211"/>
            <a:ext cx="20946525" cy="17747419"/>
          </a:xfrm>
          <a:custGeom>
            <a:avLst/>
            <a:gdLst/>
            <a:ahLst/>
            <a:cxnLst/>
            <a:rect l="l" t="t" r="r" b="b"/>
            <a:pathLst>
              <a:path w="20946525" h="17747419">
                <a:moveTo>
                  <a:pt x="20946525" y="0"/>
                </a:moveTo>
                <a:lnTo>
                  <a:pt x="0" y="0"/>
                </a:lnTo>
                <a:lnTo>
                  <a:pt x="0" y="17747419"/>
                </a:lnTo>
                <a:lnTo>
                  <a:pt x="20946525" y="17747419"/>
                </a:lnTo>
                <a:lnTo>
                  <a:pt x="209465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1076780">
            <a:off x="-3244002" y="3539107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7" y="0"/>
                </a:lnTo>
                <a:lnTo>
                  <a:pt x="12765767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54181" y="3609969"/>
            <a:ext cx="6005119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8999" spc="449">
                <a:solidFill>
                  <a:srgbClr val="545454"/>
                </a:solidFill>
                <a:latin typeface="Source Han Sans JP Heavy"/>
              </a:rPr>
              <a:t>A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7093" y="6784297"/>
            <a:ext cx="760248" cy="102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27"/>
              </a:lnSpc>
            </a:pPr>
            <a:r>
              <a:rPr lang="en-US" sz="6019" spc="300">
                <a:solidFill>
                  <a:srgbClr val="545454"/>
                </a:solidFill>
                <a:ea typeface="Source Han Sans JP Heavy"/>
              </a:rPr>
              <a:t>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67601" y="7847267"/>
            <a:ext cx="5179231" cy="141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135">
                <a:solidFill>
                  <a:srgbClr val="545454"/>
                </a:solidFill>
                <a:ea typeface="Source Han Sans JP Heavy"/>
              </a:rPr>
              <a:t>加藤亜美 田中敦</a:t>
            </a:r>
          </a:p>
          <a:p>
            <a:pPr algn="ctr">
              <a:lnSpc>
                <a:spcPts val="3780"/>
              </a:lnSpc>
            </a:pPr>
            <a:r>
              <a:rPr lang="en-US" sz="2700" spc="135">
                <a:solidFill>
                  <a:srgbClr val="545454"/>
                </a:solidFill>
                <a:ea typeface="Source Han Sans JP Heavy"/>
              </a:rPr>
              <a:t>松野竜也 佐藤優里 坂本菜乃</a:t>
            </a:r>
          </a:p>
          <a:p>
            <a:pPr algn="r">
              <a:lnSpc>
                <a:spcPts val="3780"/>
              </a:lnSpc>
            </a:pPr>
            <a:endParaRPr lang="en-US" sz="2700" spc="135">
              <a:solidFill>
                <a:srgbClr val="545454"/>
              </a:solidFill>
              <a:ea typeface="Source Han Sans JP Heav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ea typeface="源石ゴシック Bold"/>
              </a:rPr>
              <a:t>機能と特徴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116" y="542542"/>
            <a:ext cx="4880258" cy="1323980"/>
            <a:chOff x="0" y="0"/>
            <a:chExt cx="1285336" cy="348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5335" cy="348703"/>
            </a:xfrm>
            <a:custGeom>
              <a:avLst/>
              <a:gdLst/>
              <a:ahLst/>
              <a:cxnLst/>
              <a:rect l="l" t="t" r="r" b="b"/>
              <a:pathLst>
                <a:path w="1285335" h="348703">
                  <a:moveTo>
                    <a:pt x="47591" y="0"/>
                  </a:moveTo>
                  <a:lnTo>
                    <a:pt x="1237744" y="0"/>
                  </a:lnTo>
                  <a:cubicBezTo>
                    <a:pt x="1250366" y="0"/>
                    <a:pt x="1262471" y="5014"/>
                    <a:pt x="1271396" y="13939"/>
                  </a:cubicBezTo>
                  <a:cubicBezTo>
                    <a:pt x="1280321" y="22864"/>
                    <a:pt x="1285335" y="34969"/>
                    <a:pt x="1285335" y="47591"/>
                  </a:cubicBezTo>
                  <a:lnTo>
                    <a:pt x="1285335" y="301111"/>
                  </a:lnTo>
                  <a:cubicBezTo>
                    <a:pt x="1285335" y="313733"/>
                    <a:pt x="1280321" y="325838"/>
                    <a:pt x="1271396" y="334763"/>
                  </a:cubicBezTo>
                  <a:cubicBezTo>
                    <a:pt x="1262471" y="343689"/>
                    <a:pt x="1250366" y="348703"/>
                    <a:pt x="1237744" y="348703"/>
                  </a:cubicBezTo>
                  <a:lnTo>
                    <a:pt x="47591" y="348703"/>
                  </a:lnTo>
                  <a:cubicBezTo>
                    <a:pt x="34969" y="348703"/>
                    <a:pt x="22864" y="343689"/>
                    <a:pt x="13939" y="334763"/>
                  </a:cubicBezTo>
                  <a:cubicBezTo>
                    <a:pt x="5014" y="325838"/>
                    <a:pt x="0" y="313733"/>
                    <a:pt x="0" y="301111"/>
                  </a:cubicBezTo>
                  <a:lnTo>
                    <a:pt x="0" y="47591"/>
                  </a:lnTo>
                  <a:cubicBezTo>
                    <a:pt x="0" y="34969"/>
                    <a:pt x="5014" y="22864"/>
                    <a:pt x="13939" y="13939"/>
                  </a:cubicBezTo>
                  <a:cubicBezTo>
                    <a:pt x="22864" y="5014"/>
                    <a:pt x="34969" y="0"/>
                    <a:pt x="475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85336" cy="396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531834" y="46309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>
                <a:solidFill>
                  <a:srgbClr val="545454"/>
                </a:solidFill>
                <a:ea typeface="源石ゴシック Bold"/>
              </a:rPr>
              <a:t>動画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5786" y="795146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機能と特徴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ea typeface="源石ゴシック Bold"/>
              </a:rPr>
              <a:t>個人のこと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ea typeface="源石ゴシック Bold"/>
              </a:rPr>
              <a:t>まとめ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3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18016" y="3376180"/>
            <a:ext cx="3534640" cy="4039588"/>
            <a:chOff x="0" y="0"/>
            <a:chExt cx="7112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200" cy="812800"/>
            </a:xfrm>
            <a:custGeom>
              <a:avLst/>
              <a:gdLst/>
              <a:ahLst/>
              <a:cxnLst/>
              <a:rect l="l" t="t" r="r" b="b"/>
              <a:pathLst>
                <a:path w="711200" h="8128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7E8AB"/>
            </a:solidFill>
            <a:ln w="180975" cap="sq">
              <a:solidFill>
                <a:srgbClr val="F7E8AB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8900" y="0"/>
              <a:ext cx="533400" cy="606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14"/>
                </a:lnSpc>
              </a:pPr>
              <a:endParaRPr lang="en-US" sz="4224" dirty="0">
                <a:solidFill>
                  <a:srgbClr val="000000"/>
                </a:solidFill>
                <a:ea typeface="源柔ゴシック Bold"/>
              </a:endParaRPr>
            </a:p>
            <a:p>
              <a:pPr algn="ctr">
                <a:lnSpc>
                  <a:spcPts val="5914"/>
                </a:lnSpc>
              </a:pPr>
              <a:r>
                <a:rPr lang="en-US" sz="4224" dirty="0" err="1">
                  <a:solidFill>
                    <a:srgbClr val="000000"/>
                  </a:solidFill>
                  <a:ea typeface="源柔ゴシック Bold"/>
                </a:rPr>
                <a:t>魅力</a:t>
              </a:r>
              <a:endParaRPr lang="en-US" sz="4224" dirty="0">
                <a:solidFill>
                  <a:srgbClr val="000000"/>
                </a:solidFill>
                <a:ea typeface="源柔ゴシック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38225"/>
            <a:ext cx="295393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まとめ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376680" y="3628654"/>
            <a:ext cx="3534640" cy="353464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FAF"/>
            </a:solidFill>
            <a:ln w="180975" cap="sq">
              <a:solidFill>
                <a:srgbClr val="F7AFAF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4287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14"/>
                </a:lnSpc>
              </a:pPr>
              <a:r>
                <a:rPr lang="en-US" altLang="ja-JP" sz="4224" dirty="0" err="1">
                  <a:solidFill>
                    <a:srgbClr val="000000"/>
                  </a:solidFill>
                  <a:ea typeface="源柔ゴシック Bold"/>
                </a:rPr>
                <a:t>頑張り</a:t>
              </a:r>
              <a:endParaRPr lang="en-US" sz="4224" dirty="0">
                <a:solidFill>
                  <a:srgbClr val="000000"/>
                </a:solidFill>
                <a:ea typeface="源柔ゴシック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35345" y="3376180"/>
            <a:ext cx="3534640" cy="353464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CE1E6"/>
            </a:solidFill>
            <a:ln w="180975" cap="sq">
              <a:solidFill>
                <a:srgbClr val="5CE1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123144"/>
              <a:ext cx="558800" cy="682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14"/>
                </a:lnSpc>
              </a:pPr>
              <a:r>
                <a:rPr lang="en-US" sz="4224" dirty="0" err="1">
                  <a:solidFill>
                    <a:srgbClr val="000000"/>
                  </a:solidFill>
                  <a:ea typeface="源柔ゴシック Bold"/>
                </a:rPr>
                <a:t>苦労</a:t>
              </a:r>
              <a:endParaRPr lang="en-US" sz="4224" dirty="0">
                <a:solidFill>
                  <a:srgbClr val="000000"/>
                </a:solidFill>
                <a:ea typeface="源柔ゴシック Bold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63975" y="4699775"/>
            <a:ext cx="12603314" cy="7480384"/>
          </a:xfrm>
          <a:custGeom>
            <a:avLst/>
            <a:gdLst/>
            <a:ahLst/>
            <a:cxnLst/>
            <a:rect l="l" t="t" r="r" b="b"/>
            <a:pathLst>
              <a:path w="12603314" h="7480384">
                <a:moveTo>
                  <a:pt x="0" y="0"/>
                </a:moveTo>
                <a:lnTo>
                  <a:pt x="12603313" y="0"/>
                </a:lnTo>
                <a:lnTo>
                  <a:pt x="12603313" y="7480384"/>
                </a:lnTo>
                <a:lnTo>
                  <a:pt x="0" y="748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2056632" flipH="1" flipV="1">
            <a:off x="11584129" y="3231690"/>
            <a:ext cx="2594404" cy="4903512"/>
          </a:xfrm>
          <a:custGeom>
            <a:avLst/>
            <a:gdLst/>
            <a:ahLst/>
            <a:cxnLst/>
            <a:rect l="l" t="t" r="r" b="b"/>
            <a:pathLst>
              <a:path w="2594404" h="4903512">
                <a:moveTo>
                  <a:pt x="2594404" y="4903512"/>
                </a:moveTo>
                <a:lnTo>
                  <a:pt x="0" y="4903512"/>
                </a:lnTo>
                <a:lnTo>
                  <a:pt x="0" y="0"/>
                </a:lnTo>
                <a:lnTo>
                  <a:pt x="2594404" y="0"/>
                </a:lnTo>
                <a:lnTo>
                  <a:pt x="2594404" y="49035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235931" y="7905620"/>
            <a:ext cx="1324570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34061" y="2919696"/>
            <a:ext cx="2953939" cy="145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0"/>
              </a:lnSpc>
            </a:pPr>
            <a:r>
              <a:rPr lang="en-US" sz="9750" spc="1296">
                <a:solidFill>
                  <a:srgbClr val="545454"/>
                </a:solidFill>
                <a:ea typeface="源石ゴシック Bold"/>
              </a:rPr>
              <a:t>ん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7472" y="3230400"/>
            <a:ext cx="8816993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もっともっと成長します！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38225"/>
            <a:ext cx="295393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まとめ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41441" y="1209674"/>
            <a:ext cx="6005119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 spc="449">
                <a:solidFill>
                  <a:srgbClr val="545454"/>
                </a:solidFill>
                <a:ea typeface="Source Han Sans JP Heavy"/>
              </a:rPr>
              <a:t>謝辞</a:t>
            </a:r>
          </a:p>
        </p:txBody>
      </p:sp>
      <p:sp>
        <p:nvSpPr>
          <p:cNvPr id="3" name="Freeform 3"/>
          <p:cNvSpPr/>
          <p:nvPr/>
        </p:nvSpPr>
        <p:spPr>
          <a:xfrm rot="1076780">
            <a:off x="-5354184" y="-5976340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8" y="0"/>
                </a:lnTo>
                <a:lnTo>
                  <a:pt x="12765768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0726130" flipH="1">
            <a:off x="1525160" y="3341229"/>
            <a:ext cx="22657815" cy="19197348"/>
          </a:xfrm>
          <a:custGeom>
            <a:avLst/>
            <a:gdLst/>
            <a:ahLst/>
            <a:cxnLst/>
            <a:rect l="l" t="t" r="r" b="b"/>
            <a:pathLst>
              <a:path w="22657815" h="19197348">
                <a:moveTo>
                  <a:pt x="22657815" y="0"/>
                </a:moveTo>
                <a:lnTo>
                  <a:pt x="0" y="0"/>
                </a:lnTo>
                <a:lnTo>
                  <a:pt x="0" y="19197349"/>
                </a:lnTo>
                <a:lnTo>
                  <a:pt x="22657815" y="19197349"/>
                </a:lnTo>
                <a:lnTo>
                  <a:pt x="226578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683536" y="4142729"/>
            <a:ext cx="12920928" cy="317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研修講師の皆様、ならびに研修事務局の皆様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一緒に学習してくれたクラスの仲間たち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研修に参加させてくれた○○の皆様に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御礼申し上げます。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26130" flipH="1">
            <a:off x="1525160" y="3341229"/>
            <a:ext cx="22657815" cy="19197348"/>
          </a:xfrm>
          <a:custGeom>
            <a:avLst/>
            <a:gdLst/>
            <a:ahLst/>
            <a:cxnLst/>
            <a:rect l="l" t="t" r="r" b="b"/>
            <a:pathLst>
              <a:path w="22657815" h="19197348">
                <a:moveTo>
                  <a:pt x="22657815" y="0"/>
                </a:moveTo>
                <a:lnTo>
                  <a:pt x="0" y="0"/>
                </a:lnTo>
                <a:lnTo>
                  <a:pt x="0" y="19197349"/>
                </a:lnTo>
                <a:lnTo>
                  <a:pt x="22657815" y="19197349"/>
                </a:lnTo>
                <a:lnTo>
                  <a:pt x="226578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1076780">
            <a:off x="-5354184" y="-5976340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8" y="0"/>
                </a:lnTo>
                <a:lnTo>
                  <a:pt x="12765768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668980" y="4062423"/>
            <a:ext cx="12950039" cy="108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42"/>
              </a:lnSpc>
            </a:pPr>
            <a:r>
              <a:rPr lang="en-US" sz="6387" spc="319">
                <a:solidFill>
                  <a:srgbClr val="545454"/>
                </a:solidFill>
                <a:ea typeface="Source Han Sans JP Heavy"/>
              </a:rPr>
              <a:t>ご清聴ありがとうございました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166784" y="-30030911"/>
            <a:ext cx="34235419" cy="34235419"/>
          </a:xfrm>
          <a:custGeom>
            <a:avLst/>
            <a:gdLst/>
            <a:ahLst/>
            <a:cxnLst/>
            <a:rect l="l" t="t" r="r" b="b"/>
            <a:pathLst>
              <a:path w="34235419" h="34235419">
                <a:moveTo>
                  <a:pt x="34235420" y="34235419"/>
                </a:moveTo>
                <a:lnTo>
                  <a:pt x="0" y="34235419"/>
                </a:lnTo>
                <a:lnTo>
                  <a:pt x="0" y="0"/>
                </a:lnTo>
                <a:lnTo>
                  <a:pt x="34235420" y="0"/>
                </a:lnTo>
                <a:lnTo>
                  <a:pt x="34235420" y="342354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5429507" y="6944855"/>
            <a:ext cx="34235419" cy="34235419"/>
          </a:xfrm>
          <a:custGeom>
            <a:avLst/>
            <a:gdLst/>
            <a:ahLst/>
            <a:cxnLst/>
            <a:rect l="l" t="t" r="r" b="b"/>
            <a:pathLst>
              <a:path w="34235419" h="34235419">
                <a:moveTo>
                  <a:pt x="0" y="0"/>
                </a:moveTo>
                <a:lnTo>
                  <a:pt x="34235419" y="0"/>
                </a:lnTo>
                <a:lnTo>
                  <a:pt x="34235419" y="34235419"/>
                </a:lnTo>
                <a:lnTo>
                  <a:pt x="0" y="34235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97104" y="5489656"/>
            <a:ext cx="3218759" cy="123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2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最初の状況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28638" y="5893897"/>
            <a:ext cx="2782887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59292"/>
                </a:solidFill>
                <a:latin typeface="源石ゴシック Bold"/>
                <a:ea typeface="源石ゴシック Bold"/>
              </a:rPr>
              <a:t>A reviewについて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24302" y="5987242"/>
            <a:ext cx="297994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機能と特徴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18594" y="5891992"/>
            <a:ext cx="3184525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個人のこと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03735" y="5891992"/>
            <a:ext cx="255905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まとめ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24302" y="352229"/>
            <a:ext cx="2039397" cy="1102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5"/>
              </a:lnSpc>
            </a:pPr>
            <a:r>
              <a:rPr lang="en-US" sz="7367">
                <a:solidFill>
                  <a:srgbClr val="F59292"/>
                </a:solidFill>
                <a:ea typeface="源石ゴシック Bold"/>
              </a:rPr>
              <a:t>目次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84795" y="1460132"/>
            <a:ext cx="2318409" cy="62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7"/>
              </a:lnSpc>
            </a:pPr>
            <a:r>
              <a:rPr lang="en-US" sz="4144">
                <a:solidFill>
                  <a:srgbClr val="F59292"/>
                </a:solidFill>
                <a:latin typeface="源石ゴシック Bold"/>
              </a:rPr>
              <a:t>Content</a:t>
            </a:r>
          </a:p>
        </p:txBody>
      </p:sp>
      <p:sp>
        <p:nvSpPr>
          <p:cNvPr id="11" name="Freeform 11"/>
          <p:cNvSpPr/>
          <p:nvPr/>
        </p:nvSpPr>
        <p:spPr>
          <a:xfrm>
            <a:off x="1915908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5429507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8944232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12268460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15592685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>
            <a:off x="-4711669" y="-7392494"/>
            <a:ext cx="13896861" cy="20700013"/>
          </a:xfrm>
          <a:custGeom>
            <a:avLst/>
            <a:gdLst/>
            <a:ahLst/>
            <a:cxnLst/>
            <a:rect l="l" t="t" r="r" b="b"/>
            <a:pathLst>
              <a:path w="13896861" h="20700013">
                <a:moveTo>
                  <a:pt x="0" y="0"/>
                </a:moveTo>
                <a:lnTo>
                  <a:pt x="13896861" y="0"/>
                </a:lnTo>
                <a:lnTo>
                  <a:pt x="13896861" y="20700013"/>
                </a:lnTo>
                <a:lnTo>
                  <a:pt x="0" y="2070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464" t="-131436" b="-18510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658990" y="7127847"/>
            <a:ext cx="4858748" cy="113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1"/>
              </a:lnSpc>
            </a:pPr>
            <a:r>
              <a:rPr lang="en-US" sz="7596">
                <a:solidFill>
                  <a:srgbClr val="FFFFFF"/>
                </a:solidFill>
                <a:ea typeface="源石ゴシック Bold"/>
              </a:rPr>
              <a:t>最初の状況</a:t>
            </a:r>
          </a:p>
        </p:txBody>
      </p:sp>
      <p:sp>
        <p:nvSpPr>
          <p:cNvPr id="4" name="Freeform 4"/>
          <p:cNvSpPr/>
          <p:nvPr/>
        </p:nvSpPr>
        <p:spPr>
          <a:xfrm>
            <a:off x="6547719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20" y="0"/>
                </a:lnTo>
                <a:lnTo>
                  <a:pt x="4970020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582915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19314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latin typeface="源石ゴシック Bold"/>
                <a:ea typeface="源石ゴシック Bold"/>
              </a:rPr>
              <a:t>私たちは…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79594" y="1028700"/>
            <a:ext cx="15528811" cy="8285997"/>
            <a:chOff x="0" y="0"/>
            <a:chExt cx="20705082" cy="11047996"/>
          </a:xfrm>
        </p:grpSpPr>
        <p:sp>
          <p:nvSpPr>
            <p:cNvPr id="4" name="Freeform 4"/>
            <p:cNvSpPr/>
            <p:nvPr/>
          </p:nvSpPr>
          <p:spPr>
            <a:xfrm>
              <a:off x="17232681" y="519191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3" y="0"/>
                  </a:lnTo>
                  <a:lnTo>
                    <a:pt x="1920163" y="2653492"/>
                  </a:lnTo>
                  <a:lnTo>
                    <a:pt x="0" y="2653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063961" y="519191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4" y="0"/>
                  </a:lnTo>
                  <a:lnTo>
                    <a:pt x="1920164" y="2653492"/>
                  </a:lnTo>
                  <a:lnTo>
                    <a:pt x="0" y="2653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784918" y="8191304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4" y="0"/>
                  </a:lnTo>
                  <a:lnTo>
                    <a:pt x="1920164" y="2653492"/>
                  </a:lnTo>
                  <a:lnTo>
                    <a:pt x="0" y="2653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4712736" y="7067757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4" y="0"/>
                  </a:lnTo>
                  <a:lnTo>
                    <a:pt x="1920164" y="2653493"/>
                  </a:lnTo>
                  <a:lnTo>
                    <a:pt x="0" y="265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105235" y="0"/>
              <a:ext cx="2671574" cy="3691874"/>
            </a:xfrm>
            <a:custGeom>
              <a:avLst/>
              <a:gdLst/>
              <a:ahLst/>
              <a:cxnLst/>
              <a:rect l="l" t="t" r="r" b="b"/>
              <a:pathLst>
                <a:path w="2671574" h="3691874">
                  <a:moveTo>
                    <a:pt x="0" y="0"/>
                  </a:moveTo>
                  <a:lnTo>
                    <a:pt x="2671574" y="0"/>
                  </a:lnTo>
                  <a:lnTo>
                    <a:pt x="2671574" y="3691874"/>
                  </a:lnTo>
                  <a:lnTo>
                    <a:pt x="0" y="3691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440123" y="1557572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3" y="0"/>
                  </a:lnTo>
                  <a:lnTo>
                    <a:pt x="1920163" y="2653493"/>
                  </a:lnTo>
                  <a:lnTo>
                    <a:pt x="0" y="265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832382" y="7067757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4" y="0"/>
                  </a:lnTo>
                  <a:lnTo>
                    <a:pt x="1920164" y="2653493"/>
                  </a:lnTo>
                  <a:lnTo>
                    <a:pt x="0" y="265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7067757"/>
              <a:ext cx="2880246" cy="3980239"/>
            </a:xfrm>
            <a:custGeom>
              <a:avLst/>
              <a:gdLst/>
              <a:ahLst/>
              <a:cxnLst/>
              <a:rect l="l" t="t" r="r" b="b"/>
              <a:pathLst>
                <a:path w="2880246" h="3980239">
                  <a:moveTo>
                    <a:pt x="0" y="0"/>
                  </a:moveTo>
                  <a:lnTo>
                    <a:pt x="2880246" y="0"/>
                  </a:lnTo>
                  <a:lnTo>
                    <a:pt x="2880246" y="3980239"/>
                  </a:lnTo>
                  <a:lnTo>
                    <a:pt x="0" y="398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919667" y="4550159"/>
            <a:ext cx="10448666" cy="126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2"/>
              </a:lnSpc>
            </a:pPr>
            <a:r>
              <a:rPr lang="en-US" sz="8450" spc="1123">
                <a:solidFill>
                  <a:srgbClr val="545454"/>
                </a:solidFill>
                <a:ea typeface="源石ゴシック Bold"/>
              </a:rPr>
              <a:t>全員初心者！！！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38697" y="6406870"/>
            <a:ext cx="4810605" cy="1015043"/>
            <a:chOff x="0" y="0"/>
            <a:chExt cx="812800" cy="1715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71502"/>
            </a:xfrm>
            <a:custGeom>
              <a:avLst/>
              <a:gdLst/>
              <a:ahLst/>
              <a:cxnLst/>
              <a:rect l="l" t="t" r="r" b="b"/>
              <a:pathLst>
                <a:path w="812800" h="171502">
                  <a:moveTo>
                    <a:pt x="406400" y="0"/>
                  </a:moveTo>
                  <a:cubicBezTo>
                    <a:pt x="181951" y="0"/>
                    <a:pt x="0" y="38392"/>
                    <a:pt x="0" y="85751"/>
                  </a:cubicBezTo>
                  <a:cubicBezTo>
                    <a:pt x="0" y="133110"/>
                    <a:pt x="181951" y="171502"/>
                    <a:pt x="406400" y="171502"/>
                  </a:cubicBezTo>
                  <a:cubicBezTo>
                    <a:pt x="630849" y="171502"/>
                    <a:pt x="812800" y="133110"/>
                    <a:pt x="812800" y="85751"/>
                  </a:cubicBezTo>
                  <a:cubicBezTo>
                    <a:pt x="812800" y="383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292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31547"/>
              <a:ext cx="660400" cy="186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38697" y="3086100"/>
            <a:ext cx="5224333" cy="496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28"/>
              </a:lnSpc>
            </a:pPr>
            <a:r>
              <a:rPr lang="en-US" sz="33300" spc="4428" dirty="0">
                <a:solidFill>
                  <a:srgbClr val="545454"/>
                </a:solidFill>
                <a:ea typeface="源石ゴシック Bold"/>
              </a:rPr>
              <a:t>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238" y="619314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チーム名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latin typeface="源石ゴシック Bold"/>
                <a:ea typeface="源石ゴシック Bold"/>
              </a:rPr>
              <a:t>A review 紹介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31834" y="46309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>
                <a:solidFill>
                  <a:srgbClr val="545454"/>
                </a:solidFill>
                <a:ea typeface="源石ゴシック Bold"/>
              </a:rPr>
              <a:t>作成する経緯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1038225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経緯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7214"/>
            <a:ext cx="18407735" cy="10551164"/>
            <a:chOff x="0" y="0"/>
            <a:chExt cx="24543647" cy="14068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06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 flipV="1">
              <a:off x="0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12243596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40414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244420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42507" y="4619352"/>
            <a:ext cx="10322721" cy="174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2"/>
              </a:lnSpc>
            </a:pPr>
            <a:r>
              <a:rPr lang="en-US" sz="11657" spc="1550">
                <a:solidFill>
                  <a:srgbClr val="545454"/>
                </a:solidFill>
                <a:latin typeface="源石ゴシック Bold"/>
              </a:rPr>
              <a:t>A review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26599" y="3377039"/>
            <a:ext cx="5354538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latin typeface="源石ゴシック Bold"/>
                <a:ea typeface="源石ゴシック Bold"/>
              </a:rPr>
              <a:t>そんなときに…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70474" y="3332103"/>
            <a:ext cx="11426682" cy="1735281"/>
            <a:chOff x="0" y="0"/>
            <a:chExt cx="3009497" cy="4570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09497" cy="457029"/>
            </a:xfrm>
            <a:custGeom>
              <a:avLst/>
              <a:gdLst/>
              <a:ahLst/>
              <a:cxnLst/>
              <a:rect l="l" t="t" r="r" b="b"/>
              <a:pathLst>
                <a:path w="3009497" h="457029">
                  <a:moveTo>
                    <a:pt x="34554" y="0"/>
                  </a:moveTo>
                  <a:lnTo>
                    <a:pt x="2974942" y="0"/>
                  </a:lnTo>
                  <a:cubicBezTo>
                    <a:pt x="2994026" y="0"/>
                    <a:pt x="3009497" y="15470"/>
                    <a:pt x="3009497" y="34554"/>
                  </a:cubicBezTo>
                  <a:lnTo>
                    <a:pt x="3009497" y="422475"/>
                  </a:lnTo>
                  <a:cubicBezTo>
                    <a:pt x="3009497" y="431639"/>
                    <a:pt x="3005856" y="440428"/>
                    <a:pt x="2999376" y="446908"/>
                  </a:cubicBezTo>
                  <a:cubicBezTo>
                    <a:pt x="2992896" y="453388"/>
                    <a:pt x="2984107" y="457029"/>
                    <a:pt x="2974942" y="457029"/>
                  </a:cubicBezTo>
                  <a:lnTo>
                    <a:pt x="34554" y="457029"/>
                  </a:lnTo>
                  <a:cubicBezTo>
                    <a:pt x="15470" y="457029"/>
                    <a:pt x="0" y="441558"/>
                    <a:pt x="0" y="422475"/>
                  </a:cubicBezTo>
                  <a:lnTo>
                    <a:pt x="0" y="34554"/>
                  </a:lnTo>
                  <a:cubicBezTo>
                    <a:pt x="0" y="15470"/>
                    <a:pt x="15470" y="0"/>
                    <a:pt x="34554" y="0"/>
                  </a:cubicBezTo>
                  <a:close/>
                </a:path>
              </a:pathLst>
            </a:custGeom>
            <a:solidFill>
              <a:srgbClr val="FFF7D6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009497" cy="504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70474" y="7333393"/>
            <a:ext cx="11426682" cy="1732676"/>
            <a:chOff x="0" y="0"/>
            <a:chExt cx="3009497" cy="4563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09497" cy="456343"/>
            </a:xfrm>
            <a:custGeom>
              <a:avLst/>
              <a:gdLst/>
              <a:ahLst/>
              <a:cxnLst/>
              <a:rect l="l" t="t" r="r" b="b"/>
              <a:pathLst>
                <a:path w="3009497" h="456343">
                  <a:moveTo>
                    <a:pt x="34554" y="0"/>
                  </a:moveTo>
                  <a:lnTo>
                    <a:pt x="2974942" y="0"/>
                  </a:lnTo>
                  <a:cubicBezTo>
                    <a:pt x="2994026" y="0"/>
                    <a:pt x="3009497" y="15470"/>
                    <a:pt x="3009497" y="34554"/>
                  </a:cubicBezTo>
                  <a:lnTo>
                    <a:pt x="3009497" y="421789"/>
                  </a:lnTo>
                  <a:cubicBezTo>
                    <a:pt x="3009497" y="440872"/>
                    <a:pt x="2994026" y="456343"/>
                    <a:pt x="2974942" y="456343"/>
                  </a:cubicBezTo>
                  <a:lnTo>
                    <a:pt x="34554" y="456343"/>
                  </a:lnTo>
                  <a:cubicBezTo>
                    <a:pt x="25390" y="456343"/>
                    <a:pt x="16601" y="452702"/>
                    <a:pt x="10121" y="446222"/>
                  </a:cubicBezTo>
                  <a:cubicBezTo>
                    <a:pt x="3641" y="439742"/>
                    <a:pt x="0" y="430953"/>
                    <a:pt x="0" y="421789"/>
                  </a:cubicBezTo>
                  <a:lnTo>
                    <a:pt x="0" y="34554"/>
                  </a:lnTo>
                  <a:cubicBezTo>
                    <a:pt x="0" y="15470"/>
                    <a:pt x="15470" y="0"/>
                    <a:pt x="34554" y="0"/>
                  </a:cubicBezTo>
                  <a:close/>
                </a:path>
              </a:pathLst>
            </a:custGeom>
            <a:solidFill>
              <a:srgbClr val="FFF7D6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009497" cy="5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70474" y="5365170"/>
            <a:ext cx="11426682" cy="1749148"/>
            <a:chOff x="0" y="0"/>
            <a:chExt cx="3009497" cy="4606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09497" cy="460681"/>
            </a:xfrm>
            <a:custGeom>
              <a:avLst/>
              <a:gdLst/>
              <a:ahLst/>
              <a:cxnLst/>
              <a:rect l="l" t="t" r="r" b="b"/>
              <a:pathLst>
                <a:path w="3009497" h="460681">
                  <a:moveTo>
                    <a:pt x="34554" y="0"/>
                  </a:moveTo>
                  <a:lnTo>
                    <a:pt x="2974942" y="0"/>
                  </a:lnTo>
                  <a:cubicBezTo>
                    <a:pt x="2994026" y="0"/>
                    <a:pt x="3009497" y="15470"/>
                    <a:pt x="3009497" y="34554"/>
                  </a:cubicBezTo>
                  <a:lnTo>
                    <a:pt x="3009497" y="426127"/>
                  </a:lnTo>
                  <a:cubicBezTo>
                    <a:pt x="3009497" y="445211"/>
                    <a:pt x="2994026" y="460681"/>
                    <a:pt x="2974942" y="460681"/>
                  </a:cubicBezTo>
                  <a:lnTo>
                    <a:pt x="34554" y="460681"/>
                  </a:lnTo>
                  <a:cubicBezTo>
                    <a:pt x="25390" y="460681"/>
                    <a:pt x="16601" y="457040"/>
                    <a:pt x="10121" y="450560"/>
                  </a:cubicBezTo>
                  <a:cubicBezTo>
                    <a:pt x="3641" y="444080"/>
                    <a:pt x="0" y="435291"/>
                    <a:pt x="0" y="426127"/>
                  </a:cubicBezTo>
                  <a:lnTo>
                    <a:pt x="0" y="34554"/>
                  </a:lnTo>
                  <a:cubicBezTo>
                    <a:pt x="0" y="15470"/>
                    <a:pt x="15470" y="0"/>
                    <a:pt x="34554" y="0"/>
                  </a:cubicBezTo>
                  <a:close/>
                </a:path>
              </a:pathLst>
            </a:custGeom>
            <a:solidFill>
              <a:srgbClr val="FFF7D6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009497" cy="508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50277" y="5998243"/>
            <a:ext cx="3787445" cy="48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204" spc="426">
                <a:solidFill>
                  <a:srgbClr val="545454"/>
                </a:solidFill>
                <a:ea typeface="源石ゴシック Bold"/>
              </a:rPr>
              <a:t>過去と現在の比較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42823" y="7963246"/>
            <a:ext cx="5002354" cy="47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104" spc="412">
                <a:solidFill>
                  <a:srgbClr val="545454"/>
                </a:solidFill>
                <a:ea typeface="源石ゴシック Bold"/>
              </a:rPr>
              <a:t>他ユーザーのレビュー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87916" y="3958243"/>
            <a:ext cx="4112168" cy="48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204" spc="426">
                <a:solidFill>
                  <a:srgbClr val="545454"/>
                </a:solidFill>
                <a:ea typeface="源石ゴシック Bold"/>
              </a:rPr>
              <a:t>自分だけの記録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98180" y="1368135"/>
            <a:ext cx="10491641" cy="12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1"/>
              </a:lnSpc>
            </a:pPr>
            <a:r>
              <a:rPr lang="en-US" sz="8458" spc="1124">
                <a:solidFill>
                  <a:srgbClr val="545454"/>
                </a:solidFill>
                <a:latin typeface="源石ゴシック Bold"/>
                <a:ea typeface="源石ゴシック Bold"/>
              </a:rPr>
              <a:t>A reviewとは！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70</Words>
  <Application>Microsoft Office PowerPoint</Application>
  <PresentationFormat>ユーザー設定</PresentationFormat>
  <Paragraphs>50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Arial</vt:lpstr>
      <vt:lpstr>Calibri</vt:lpstr>
      <vt:lpstr>源石ゴシック Bold</vt:lpstr>
      <vt:lpstr>源柔ゴシック Bold</vt:lpstr>
      <vt:lpstr>Source Han Sans JP Heavy</vt:lpstr>
      <vt:lpstr>Rounded M+ Bold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イエロー　ブルー　マーケティングプラン　プレゼンテーション</dc:title>
  <dc:creator>User</dc:creator>
  <cp:lastModifiedBy>坂本 菜乃</cp:lastModifiedBy>
  <cp:revision>2</cp:revision>
  <dcterms:created xsi:type="dcterms:W3CDTF">2006-08-16T00:00:00Z</dcterms:created>
  <dcterms:modified xsi:type="dcterms:W3CDTF">2024-06-26T08:41:26Z</dcterms:modified>
  <dc:identifier>DAGJMR8julg</dc:identifier>
</cp:coreProperties>
</file>